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1" r:id="rId4"/>
  </p:sldMasterIdLst>
  <p:notesMasterIdLst>
    <p:notesMasterId r:id="rId17"/>
  </p:notesMasterIdLst>
  <p:handoutMasterIdLst>
    <p:handoutMasterId r:id="rId18"/>
  </p:handoutMasterIdLst>
  <p:sldIdLst>
    <p:sldId id="296" r:id="rId5"/>
    <p:sldId id="297" r:id="rId6"/>
    <p:sldId id="298" r:id="rId7"/>
    <p:sldId id="299" r:id="rId8"/>
    <p:sldId id="301" r:id="rId9"/>
    <p:sldId id="302" r:id="rId10"/>
    <p:sldId id="303" r:id="rId11"/>
    <p:sldId id="300" r:id="rId12"/>
    <p:sldId id="304" r:id="rId13"/>
    <p:sldId id="305" r:id="rId14"/>
    <p:sldId id="306" r:id="rId15"/>
    <p:sldId id="28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D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97BC85-DB78-21E0-C7CF-ABFFC6185122}" v="245" dt="2023-09-20T21:48:10.319"/>
    <p1510:client id="{1C307844-A09B-CF92-63D4-DE5DF71E77C3}" v="2" dt="2023-06-30T19:42:06.045"/>
    <p1510:client id="{29A2CA36-803B-4214-0AE6-B529CAD01237}" v="176" dt="2023-06-30T00:05:12.781"/>
    <p1510:client id="{36B9BEA1-3DA6-BB0F-CE86-A65D1C7F454F}" v="80" dt="2023-06-28T02:55:34.637"/>
    <p1510:client id="{476B6A59-9E0F-475C-1940-7EC51346CC08}" v="12" dt="2023-06-30T10:50:56.306"/>
    <p1510:client id="{4D8E50B5-5D6E-071D-1D6D-479CF42D4917}" v="226" dt="2023-09-20T12:39:19.779"/>
    <p1510:client id="{704D0A98-29AF-2F9D-7743-31605A023F4F}" v="5" dt="2023-06-30T13:03:12.177"/>
    <p1510:client id="{7D480C73-5808-95F2-02FF-FB57FE5A94B9}" v="6" dt="2023-06-30T03:06:42.270"/>
    <p1510:client id="{7EE542D6-8F15-FFC8-F70F-9C0EF1047977}" v="78" dt="2023-09-20T14:14:34.989"/>
    <p1510:client id="{9B2B44ED-790C-E0AE-8366-4C8E7660B52D}" v="29" dt="2023-09-20T01:56:27.287"/>
    <p1510:client id="{A2ABC47A-032A-02EE-B66E-3E3F109E2358}" v="114" dt="2023-06-30T11:49:16.797"/>
    <p1510:client id="{A432071C-E7C8-4CF4-A724-5EDC4C5EF6D7}" v="77" dt="2023-06-24T19:00:43.945"/>
    <p1510:client id="{AB0782B9-4A5B-9095-5FEE-6A924DF8D69A}" v="74" dt="2023-06-25T14:43:51.025"/>
    <p1510:client id="{B38239BE-BB91-925E-8E56-D4C780A42D05}" v="109" dt="2023-06-24T19:32:14.134"/>
    <p1510:client id="{C12D4C00-50BB-6343-E8C5-8A3E8FB839A2}" v="696" dt="2023-09-20T12:08:37.109"/>
    <p1510:client id="{C7886823-07EF-55CB-6C72-E0AAF8508DEA}" v="33" dt="2023-09-20T02:07:18.450"/>
    <p1510:client id="{DD9AE73E-C40B-6407-77BC-88C5B41EA666}" v="14" dt="2023-09-20T02:11:23.180"/>
    <p1510:client id="{EB17D481-A561-F9F0-4118-9758106448CF}" v="3" dt="2023-09-21T23:57:21.974"/>
    <p1510:client id="{F7D6C14B-2B76-3562-75DF-4695A8DF19AF}" v="137" dt="2023-06-24T19:15:29.555"/>
    <p1510:client id="{F82EAA97-4920-AD15-EC8F-AA461897BF50}" v="109" dt="2023-06-29T02:43:40.089"/>
    <p1510:client id="{FDD60EB3-B2CD-6F86-1438-03781505A7AF}" v="1" dt="2023-09-20T02:12:00.787"/>
  </p1510:revLst>
</p1510:revInfo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1A5C42-4636-4A6A-9001-CA7CD97B0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C57720-6EA2-4C0E-AB19-0A22BCDB83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D70DC-E6D5-4048-8AC5-67F4E92F0736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AC616-D2D2-4742-9683-2A537932A1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7EE012-E187-4EEE-9C2F-2125BF40862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1155F-8354-4019-9356-1A95703B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05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6C02F-3406-42DD-8956-B66C2D710E25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1D96E-4CA2-485E-9EE5-CEB7143AC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85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1D96E-4CA2-485E-9EE5-CEB7143ACC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55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42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17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80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563501-3FA5-E157-7BA2-41DFCDCAD6F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78992" y="996696"/>
            <a:ext cx="8467344" cy="47640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CAABB7-A562-4A3F-9DDF-2CE3D13726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22976" y="1663435"/>
            <a:ext cx="5870448" cy="2624328"/>
          </a:xfrm>
          <a:solidFill>
            <a:schemeClr val="accent4">
              <a:alpha val="80000"/>
            </a:schemeClr>
          </a:solidFill>
        </p:spPr>
        <p:txBody>
          <a:bodyPr lIns="557784" tIns="530352" anchor="t">
            <a:noAutofit/>
          </a:bodyPr>
          <a:lstStyle>
            <a:lvl1pPr algn="l">
              <a:lnSpc>
                <a:spcPct val="80000"/>
              </a:lnSpc>
              <a:defRPr sz="5400" cap="all" spc="400" baseline="0">
                <a:ln w="19050">
                  <a:solidFill>
                    <a:schemeClr val="bg1"/>
                  </a:solidFill>
                </a:ln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D15807FE-36E0-49EF-93A4-5B9AD83871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3992" y="3621024"/>
            <a:ext cx="4925188" cy="339247"/>
          </a:xfrm>
        </p:spPr>
        <p:txBody>
          <a:bodyPr>
            <a:noAutofit/>
          </a:bodyPr>
          <a:lstStyle>
            <a:lvl1pPr marL="0" indent="0" algn="l">
              <a:buNone/>
              <a:defRPr sz="18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</p:spTree>
    <p:extLst>
      <p:ext uri="{BB962C8B-B14F-4D97-AF65-F5344CB8AC3E}">
        <p14:creationId xmlns:p14="http://schemas.microsoft.com/office/powerpoint/2010/main" val="3124623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with tit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E757B982-FF4B-4902-B808-FC325983FD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0" y="0"/>
            <a:ext cx="12192000" cy="6858000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7337BF-9564-499D-91CE-9DDD9C9693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3350" y="969264"/>
            <a:ext cx="9385300" cy="985791"/>
          </a:xfrm>
        </p:spPr>
        <p:txBody>
          <a:bodyPr>
            <a:noAutofit/>
          </a:bodyPr>
          <a:lstStyle>
            <a:lvl1pPr algn="ctr">
              <a:defRPr sz="5400">
                <a:ln w="19050">
                  <a:solidFill>
                    <a:schemeClr val="bg1"/>
                  </a:solidFill>
                </a:ln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C3361FAE-BAA8-1A51-7D5B-979BDA86E4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09416" y="603504"/>
            <a:ext cx="4773168" cy="365760"/>
          </a:xfrm>
        </p:spPr>
        <p:txBody>
          <a:bodyPr>
            <a:noAutofit/>
          </a:bodyPr>
          <a:lstStyle>
            <a:lvl1pPr marL="0" indent="0" algn="ctr">
              <a:buNone/>
              <a:defRPr sz="18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add name</a:t>
            </a:r>
          </a:p>
        </p:txBody>
      </p:sp>
    </p:spTree>
    <p:extLst>
      <p:ext uri="{BB962C8B-B14F-4D97-AF65-F5344CB8AC3E}">
        <p14:creationId xmlns:p14="http://schemas.microsoft.com/office/powerpoint/2010/main" val="3423386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quot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7AF7405C-6DF9-4409-85F0-8C1DCCC0AC6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2570" y="729926"/>
            <a:ext cx="6456836" cy="53887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883B71-4A78-4B93-97F2-F54D7DC100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7704" y="1881922"/>
            <a:ext cx="5749200" cy="3886200"/>
          </a:xfrm>
          <a:solidFill>
            <a:schemeClr val="accent3">
              <a:lumMod val="20000"/>
              <a:lumOff val="80000"/>
              <a:alpha val="93000"/>
            </a:schemeClr>
          </a:solidFill>
        </p:spPr>
        <p:txBody>
          <a:bodyPr lIns="694944" tIns="713232" rIns="274320" anchor="t">
            <a:normAutofit/>
          </a:bodyPr>
          <a:lstStyle>
            <a:lvl1pPr algn="l">
              <a:lnSpc>
                <a:spcPct val="100000"/>
              </a:lnSpc>
              <a:defRPr sz="2800">
                <a:ln w="19050">
                  <a:solidFill>
                    <a:schemeClr val="accent4"/>
                  </a:solidFill>
                </a:ln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2AADB278-47B4-2F7F-B93F-64F4A3DE84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78040" y="4946904"/>
            <a:ext cx="4773168" cy="365760"/>
          </a:xfrm>
        </p:spPr>
        <p:txBody>
          <a:bodyPr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</p:spTree>
    <p:extLst>
      <p:ext uri="{BB962C8B-B14F-4D97-AF65-F5344CB8AC3E}">
        <p14:creationId xmlns:p14="http://schemas.microsoft.com/office/powerpoint/2010/main" val="3653247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image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927250C7-CB58-468C-B8BB-17DB85D4F24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11738" y="0"/>
            <a:ext cx="7196930" cy="68673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6BB3F6-84AB-40BA-9D7D-7C1E13C0E1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1298448"/>
            <a:ext cx="6007099" cy="4151376"/>
          </a:xfrm>
          <a:solidFill>
            <a:schemeClr val="accent6">
              <a:lumMod val="20000"/>
              <a:lumOff val="80000"/>
              <a:alpha val="80000"/>
            </a:schemeClr>
          </a:solidFill>
        </p:spPr>
        <p:txBody>
          <a:bodyPr lIns="822960" tIns="640080" rIns="274320" anchor="t">
            <a:normAutofit/>
          </a:bodyPr>
          <a:lstStyle>
            <a:lvl1pPr algn="l">
              <a:lnSpc>
                <a:spcPct val="100000"/>
              </a:lnSpc>
              <a:defRPr sz="2800">
                <a:ln w="19050">
                  <a:solidFill>
                    <a:schemeClr val="accent4">
                      <a:lumMod val="75000"/>
                    </a:schemeClr>
                  </a:solidFill>
                </a:ln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5DCF823-20A6-1AE7-CBA7-D7A3AC540B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520" y="4718304"/>
            <a:ext cx="4773168" cy="365760"/>
          </a:xfrm>
        </p:spPr>
        <p:txBody>
          <a:bodyPr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</p:spTree>
    <p:extLst>
      <p:ext uri="{BB962C8B-B14F-4D97-AF65-F5344CB8AC3E}">
        <p14:creationId xmlns:p14="http://schemas.microsoft.com/office/powerpoint/2010/main" val="2307605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D2CF4D42-6C74-47FD-8195-943D55ADA87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754639B-AD71-425C-BF07-356C0F14C9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8440" y="539496"/>
            <a:ext cx="5623560" cy="3008376"/>
          </a:xfrm>
          <a:solidFill>
            <a:schemeClr val="accent3">
              <a:lumMod val="20000"/>
              <a:lumOff val="80000"/>
              <a:alpha val="90000"/>
            </a:schemeClr>
          </a:solidFill>
        </p:spPr>
        <p:txBody>
          <a:bodyPr vert="horz" lIns="649224" tIns="749808" rIns="274320" bIns="45720" rtlCol="0" anchor="t">
            <a:noAutofit/>
          </a:bodyPr>
          <a:lstStyle>
            <a:lvl1pPr>
              <a:defRPr lang="en-US" sz="2800">
                <a:ln w="19050">
                  <a:solidFill>
                    <a:schemeClr val="accent6">
                      <a:lumMod val="50000"/>
                    </a:schemeClr>
                  </a:solidFill>
                </a:ln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add title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FBDD9E1F-B713-7E89-80CB-020B165E05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59752" y="2816352"/>
            <a:ext cx="4773168" cy="365760"/>
          </a:xfrm>
        </p:spPr>
        <p:txBody>
          <a:bodyPr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</p:spTree>
    <p:extLst>
      <p:ext uri="{BB962C8B-B14F-4D97-AF65-F5344CB8AC3E}">
        <p14:creationId xmlns:p14="http://schemas.microsoft.com/office/powerpoint/2010/main" val="3635326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quot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7AF7405C-6DF9-4409-85F0-8C1DCCC0AC6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21224" y="729926"/>
            <a:ext cx="6456836" cy="53887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883B71-4A78-4B93-97F2-F54D7DC100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417320"/>
            <a:ext cx="5749200" cy="3785616"/>
          </a:xfrm>
          <a:solidFill>
            <a:schemeClr val="accent6">
              <a:lumMod val="50000"/>
              <a:alpha val="93000"/>
            </a:schemeClr>
          </a:solidFill>
        </p:spPr>
        <p:txBody>
          <a:bodyPr lIns="694944" tIns="713232" rIns="274320" anchor="t">
            <a:normAutofit/>
          </a:bodyPr>
          <a:lstStyle>
            <a:lvl1pPr algn="l">
              <a:lnSpc>
                <a:spcPct val="100000"/>
              </a:lnSpc>
              <a:defRPr sz="2800">
                <a:ln w="19050">
                  <a:solidFill>
                    <a:schemeClr val="bg1"/>
                  </a:solidFill>
                </a:ln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2AADB278-47B4-2F7F-B93F-64F4A3DE84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648" y="4608576"/>
            <a:ext cx="4773168" cy="365760"/>
          </a:xfrm>
        </p:spPr>
        <p:txBody>
          <a:bodyPr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</p:spTree>
    <p:extLst>
      <p:ext uri="{BB962C8B-B14F-4D97-AF65-F5344CB8AC3E}">
        <p14:creationId xmlns:p14="http://schemas.microsoft.com/office/powerpoint/2010/main" val="2173297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with titl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E757B982-FF4B-4902-B808-FC325983FD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0" y="0"/>
            <a:ext cx="12192000" cy="6858000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7337BF-9564-499D-91CE-9DDD9C9693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3350" y="475488"/>
            <a:ext cx="9385300" cy="985791"/>
          </a:xfrm>
        </p:spPr>
        <p:txBody>
          <a:bodyPr>
            <a:noAutofit/>
          </a:bodyPr>
          <a:lstStyle>
            <a:lvl1pPr algn="ctr">
              <a:defRPr sz="5400">
                <a:ln w="19050">
                  <a:solidFill>
                    <a:schemeClr val="accent6">
                      <a:lumMod val="50000"/>
                    </a:schemeClr>
                  </a:solidFill>
                </a:ln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C3361FAE-BAA8-1A51-7D5B-979BDA86E4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09416" y="1280160"/>
            <a:ext cx="4773168" cy="365760"/>
          </a:xfrm>
        </p:spPr>
        <p:txBody>
          <a:bodyPr>
            <a:noAutofit/>
          </a:bodyPr>
          <a:lstStyle>
            <a:lvl1pPr marL="0" indent="0" algn="ctr">
              <a:buNone/>
              <a:defRPr sz="1800" cap="all" spc="100" baseline="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</p:spTree>
    <p:extLst>
      <p:ext uri="{BB962C8B-B14F-4D97-AF65-F5344CB8AC3E}">
        <p14:creationId xmlns:p14="http://schemas.microsoft.com/office/powerpoint/2010/main" val="268925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9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03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49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3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7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38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7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90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676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971416-B532-DFF6-0C09-18043C333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875" y="956351"/>
            <a:ext cx="5769157" cy="26013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dirty="0">
                <a:solidFill>
                  <a:schemeClr val="accent2"/>
                </a:solidFill>
                <a:latin typeface="Arial Nova"/>
              </a:rPr>
              <a:t>BSS SCHOOL COUNCIL</a:t>
            </a:r>
            <a:r>
              <a:rPr lang="en-US" b="1" kern="1200" dirty="0">
                <a:latin typeface="+mj-lt"/>
                <a:ea typeface="+mj-ea"/>
                <a:cs typeface="+mj-cs"/>
              </a:rPr>
              <a:t> </a:t>
            </a:r>
            <a:br>
              <a:rPr lang="en-US" b="1" kern="1200" dirty="0"/>
            </a:br>
            <a:br>
              <a:rPr lang="en-US" b="1" kern="1200" dirty="0"/>
            </a:br>
            <a:r>
              <a:rPr lang="en-US" b="1" kern="1200" dirty="0">
                <a:latin typeface="+mj-lt"/>
                <a:ea typeface="+mj-ea"/>
                <a:cs typeface="+mj-cs"/>
              </a:rPr>
              <a:t>2023-24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 descr="Logo&#10;&#10;Description automatically generated">
            <a:extLst>
              <a:ext uri="{FF2B5EF4-FFF2-40B4-BE49-F238E27FC236}">
                <a16:creationId xmlns:a16="http://schemas.microsoft.com/office/drawing/2014/main" id="{C5CFAB0F-2567-D893-A6B5-E9520AF39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907" y="961817"/>
            <a:ext cx="5163022" cy="4556366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95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wo telephones communicating">
            <a:extLst>
              <a:ext uri="{FF2B5EF4-FFF2-40B4-BE49-F238E27FC236}">
                <a16:creationId xmlns:a16="http://schemas.microsoft.com/office/drawing/2014/main" id="{6E29C35F-E1EA-60CB-1CD5-3C3AD70EC3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09" r="9091" b="1981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A3F21B-6EEE-CD22-0784-4B0F8B93C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School Council 2023-24</a:t>
            </a:r>
            <a:br>
              <a:rPr lang="en-US" sz="6600" b="1" dirty="0"/>
            </a:br>
            <a:r>
              <a:rPr lang="en-US" sz="6600" b="1" dirty="0">
                <a:solidFill>
                  <a:schemeClr val="bg1"/>
                </a:solidFill>
              </a:rPr>
              <a:t>Call for nominations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88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42F46B-6F28-0A66-5B5C-1FD2F8329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490" y="931505"/>
            <a:ext cx="4628373" cy="1558523"/>
          </a:xfrm>
        </p:spPr>
        <p:txBody>
          <a:bodyPr anchor="b">
            <a:normAutofit/>
          </a:bodyPr>
          <a:lstStyle/>
          <a:p>
            <a:r>
              <a:rPr lang="en-US" sz="4200" b="1" dirty="0">
                <a:solidFill>
                  <a:schemeClr val="accent2"/>
                </a:solidFill>
                <a:latin typeface="Arial Nova"/>
                <a:cs typeface="Calibri Light"/>
              </a:rPr>
              <a:t>Council Positions</a:t>
            </a:r>
            <a:br>
              <a:rPr lang="en-US" sz="4200" b="1" dirty="0">
                <a:latin typeface="Arial Nova"/>
                <a:cs typeface="Calibri Light"/>
              </a:rPr>
            </a:br>
            <a:endParaRPr lang="en-US" sz="4200" b="1">
              <a:latin typeface="Arial Nova"/>
            </a:endParaRP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13269-6DED-1834-AE62-864AD4D97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b="1">
                <a:latin typeface="Arial Nova"/>
                <a:cs typeface="Calibri"/>
              </a:rPr>
              <a:t>Chair</a:t>
            </a:r>
          </a:p>
          <a:p>
            <a:r>
              <a:rPr lang="en-US" sz="2200" b="1">
                <a:latin typeface="Arial Nova"/>
                <a:cs typeface="Calibri"/>
              </a:rPr>
              <a:t>Vice-Chair</a:t>
            </a:r>
          </a:p>
          <a:p>
            <a:r>
              <a:rPr lang="en-US" sz="2200" b="1">
                <a:latin typeface="Arial Nova"/>
                <a:cs typeface="Calibri"/>
              </a:rPr>
              <a:t>Secretary</a:t>
            </a:r>
          </a:p>
          <a:p>
            <a:r>
              <a:rPr lang="en-US" sz="2200" b="1">
                <a:latin typeface="Arial Nova"/>
                <a:cs typeface="Calibri"/>
              </a:rPr>
              <a:t>Treasurer</a:t>
            </a:r>
          </a:p>
          <a:p>
            <a:r>
              <a:rPr lang="en-US" sz="2200" b="1">
                <a:latin typeface="Arial Nova"/>
                <a:cs typeface="Calibri"/>
              </a:rPr>
              <a:t>Members at Large</a:t>
            </a:r>
          </a:p>
          <a:p>
            <a:r>
              <a:rPr lang="en-US" sz="2200" b="1">
                <a:latin typeface="Arial Nova"/>
                <a:cs typeface="Calibri"/>
              </a:rPr>
              <a:t>Community Representative</a:t>
            </a:r>
          </a:p>
        </p:txBody>
      </p:sp>
      <p:pic>
        <p:nvPicPr>
          <p:cNvPr id="5" name="Picture 4" descr="A room of colourful chairs">
            <a:extLst>
              <a:ext uri="{FF2B5EF4-FFF2-40B4-BE49-F238E27FC236}">
                <a16:creationId xmlns:a16="http://schemas.microsoft.com/office/drawing/2014/main" id="{64425A82-CA89-8354-2C58-8AB0C869A3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11" r="16436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1500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CF1E7C-CFDD-E069-B89E-51858A03CCA7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 coming!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7F875DA-B26A-A73B-F6D8-59D9EE3D1506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4759164" y="467208"/>
            <a:ext cx="6712276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45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BFA353-025D-C31A-DB7C-2CEC1891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15" y="926288"/>
            <a:ext cx="5052793" cy="36541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600" b="1" kern="1200" dirty="0">
                <a:solidFill>
                  <a:schemeClr val="accent2"/>
                </a:solidFill>
                <a:latin typeface="Arial Nova"/>
              </a:rPr>
              <a:t>Welcome!</a:t>
            </a:r>
            <a:br>
              <a:rPr lang="en-US" sz="3600" b="1" kern="1200" dirty="0">
                <a:latin typeface="Arial Nova"/>
              </a:rPr>
            </a:br>
            <a:br>
              <a:rPr lang="en-US" sz="3600" kern="1200" dirty="0"/>
            </a:br>
            <a:r>
              <a:rPr lang="en-US" sz="2800" kern="1200" dirty="0">
                <a:solidFill>
                  <a:srgbClr val="FFFFFF"/>
                </a:solidFill>
                <a:latin typeface="Arial Nova"/>
              </a:rPr>
              <a:t>Information Update</a:t>
            </a:r>
            <a:br>
              <a:rPr lang="en-US" sz="2800" kern="1200" dirty="0">
                <a:latin typeface="Arial Nova"/>
              </a:rPr>
            </a:br>
            <a:r>
              <a:rPr lang="en-US" sz="2800" kern="1200" dirty="0">
                <a:solidFill>
                  <a:srgbClr val="FFFFFF"/>
                </a:solidFill>
                <a:latin typeface="Arial Nova"/>
              </a:rPr>
              <a:t>Q &amp; A</a:t>
            </a:r>
            <a:br>
              <a:rPr lang="en-US" sz="2800" kern="1200" dirty="0">
                <a:latin typeface="Arial Nova"/>
              </a:rPr>
            </a:br>
            <a:r>
              <a:rPr lang="en-US" sz="2800" kern="1200" dirty="0">
                <a:solidFill>
                  <a:srgbClr val="FFFFFF"/>
                </a:solidFill>
                <a:latin typeface="Arial Nova"/>
              </a:rPr>
              <a:t>School Council </a:t>
            </a:r>
            <a:r>
              <a:rPr lang="en-US" sz="2800" dirty="0">
                <a:solidFill>
                  <a:srgbClr val="FFFFFF"/>
                </a:solidFill>
                <a:latin typeface="Arial Nova"/>
              </a:rPr>
              <a:t>nominations</a:t>
            </a:r>
            <a:br>
              <a:rPr lang="en-US" sz="2800" kern="1200" dirty="0">
                <a:latin typeface="Arial Nova"/>
              </a:rPr>
            </a:br>
            <a:br>
              <a:rPr lang="en-US" sz="2800" dirty="0">
                <a:latin typeface="Arial Nova"/>
              </a:rPr>
            </a:br>
            <a:br>
              <a:rPr lang="en-US" sz="2800" dirty="0">
                <a:latin typeface="Arial Nova"/>
              </a:rPr>
            </a:br>
            <a:endParaRPr lang="en-US" sz="2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Logo&#10;&#10;Description automatically generated">
            <a:extLst>
              <a:ext uri="{FF2B5EF4-FFF2-40B4-BE49-F238E27FC236}">
                <a16:creationId xmlns:a16="http://schemas.microsoft.com/office/drawing/2014/main" id="{1A24CA8D-51CA-F8E0-2495-2535E26A3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32104"/>
            <a:ext cx="5608320" cy="494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67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F1AE4-4902-0890-7E7E-0464C062C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443" y="741391"/>
            <a:ext cx="6233058" cy="663704"/>
          </a:xfrm>
        </p:spPr>
        <p:txBody>
          <a:bodyPr anchor="b">
            <a:normAutofit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Arial Nova"/>
                <a:cs typeface="Calibri Light"/>
              </a:rPr>
              <a:t>Staffing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41E6F-2810-3A57-F2E4-2CBD6769C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784" y="1858068"/>
            <a:ext cx="6484171" cy="41232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2"/>
                </a:solidFill>
                <a:latin typeface="Arial Nova"/>
                <a:cs typeface="Calibri"/>
              </a:rPr>
              <a:t>Vice-Principal Carrie Moore</a:t>
            </a:r>
            <a:endParaRPr lang="en-US" sz="2000">
              <a:solidFill>
                <a:schemeClr val="accent2"/>
              </a:solidFill>
              <a:latin typeface="Arial Nova"/>
              <a:cs typeface="Calibri"/>
            </a:endParaRPr>
          </a:p>
          <a:p>
            <a:pPr marL="342900" indent="-342900"/>
            <a:r>
              <a:rPr lang="en-US" sz="2000" dirty="0">
                <a:latin typeface="Arial Nova"/>
                <a:cs typeface="Calibri" panose="020F0502020204030204"/>
              </a:rPr>
              <a:t>Looks after grade 10s, 12s, EA supports</a:t>
            </a:r>
          </a:p>
          <a:p>
            <a:pPr marL="342900" indent="-342900"/>
            <a:r>
              <a:rPr lang="en-US" sz="2000" dirty="0">
                <a:latin typeface="Arial Nova"/>
                <a:cs typeface="Calibri" panose="020F0502020204030204"/>
              </a:rPr>
              <a:t>VP Vicki McConnell: grade 9s, 11s, peer tutors</a:t>
            </a:r>
          </a:p>
          <a:p>
            <a:pPr marL="0" indent="0">
              <a:buNone/>
            </a:pPr>
            <a:endParaRPr lang="en-US" sz="2000" b="1" dirty="0">
              <a:latin typeface="Arial Nova"/>
              <a:cs typeface="Calibri" panose="020F0502020204030204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accent2"/>
                </a:solidFill>
                <a:latin typeface="Arial Nova"/>
                <a:cs typeface="Calibri" panose="020F0502020204030204"/>
              </a:rPr>
              <a:t>Office Manager Gillian Steacy </a:t>
            </a:r>
          </a:p>
          <a:p>
            <a:pPr marL="0" indent="0">
              <a:buNone/>
            </a:pPr>
            <a:endParaRPr lang="en-US" sz="2000" b="1" dirty="0">
              <a:solidFill>
                <a:schemeClr val="accent2"/>
              </a:solidFill>
              <a:latin typeface="Arial Nova"/>
              <a:cs typeface="Calibri" panose="020F0502020204030204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accent2"/>
                </a:solidFill>
                <a:latin typeface="Arial Nova"/>
                <a:cs typeface="Calibri" panose="020F0502020204030204"/>
              </a:rPr>
              <a:t>New teaching staff: Alex Garofalo, Christa Ohlman, Janice Tremblay, Pat </a:t>
            </a:r>
            <a:r>
              <a:rPr lang="en-US" sz="2000" b="1" err="1">
                <a:solidFill>
                  <a:schemeClr val="accent2"/>
                </a:solidFill>
                <a:latin typeface="Arial Nova"/>
                <a:cs typeface="Calibri" panose="020F0502020204030204"/>
              </a:rPr>
              <a:t>Vanderholst</a:t>
            </a:r>
            <a:endParaRPr lang="en-US" sz="2000" b="1">
              <a:solidFill>
                <a:schemeClr val="accent2"/>
              </a:solidFill>
              <a:latin typeface="Arial Nova"/>
              <a:cs typeface="Calibri" panose="020F0502020204030204"/>
            </a:endParaRPr>
          </a:p>
          <a:p>
            <a:pPr marL="0" indent="0">
              <a:buNone/>
            </a:pPr>
            <a:endParaRPr lang="en-US" sz="2000" b="1" dirty="0">
              <a:solidFill>
                <a:schemeClr val="accent2"/>
              </a:solidFill>
              <a:latin typeface="Arial Nova"/>
              <a:cs typeface="Calibri" panose="020F0502020204030204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accent2"/>
                </a:solidFill>
                <a:latin typeface="Arial Nova"/>
                <a:cs typeface="Calibri" panose="020F0502020204030204"/>
              </a:rPr>
              <a:t>New EAs: Travis Zelinski, Gauge Roberts</a:t>
            </a:r>
          </a:p>
        </p:txBody>
      </p:sp>
      <p:pic>
        <p:nvPicPr>
          <p:cNvPr id="5" name="Picture 4" descr="Abstract blurred public library with bookshelves">
            <a:extLst>
              <a:ext uri="{FF2B5EF4-FFF2-40B4-BE49-F238E27FC236}">
                <a16:creationId xmlns:a16="http://schemas.microsoft.com/office/drawing/2014/main" id="{598F28F7-EC5D-34BB-5FC4-C19147F0A9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90" r="37014" b="4"/>
          <a:stretch/>
        </p:blipFill>
        <p:spPr>
          <a:xfrm>
            <a:off x="7270812" y="10"/>
            <a:ext cx="4921187" cy="68579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CE57D37-C2D0-066B-1AE3-6F424434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24DCA44-89CF-872A-903F-96C50780E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B0CC4F5-AC85-FFFA-7EB5-33C4FCE90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5972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F1AE4-4902-0890-7E7E-0464C062C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443" y="741391"/>
            <a:ext cx="6233058" cy="888840"/>
          </a:xfrm>
        </p:spPr>
        <p:txBody>
          <a:bodyPr anchor="b">
            <a:normAutofit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Arial Nova"/>
                <a:cs typeface="Calibri Light"/>
              </a:rPr>
              <a:t>Information Update</a:t>
            </a:r>
            <a:endParaRPr lang="en-US" sz="3600" b="1" dirty="0">
              <a:solidFill>
                <a:schemeClr val="accent2"/>
              </a:solidFill>
              <a:latin typeface="Arial Nov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41E6F-2810-3A57-F2E4-2CBD6769C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784" y="2169795"/>
            <a:ext cx="6362944" cy="38115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2"/>
                </a:solidFill>
                <a:latin typeface="Arial Nova"/>
                <a:cs typeface="Calibri"/>
              </a:rPr>
              <a:t>Construction Projects</a:t>
            </a:r>
          </a:p>
          <a:p>
            <a:r>
              <a:rPr lang="en-US" sz="1900" dirty="0">
                <a:latin typeface="Arial Nova"/>
                <a:cs typeface="Calibri"/>
              </a:rPr>
              <a:t>new sections of roofing and window replacement</a:t>
            </a:r>
          </a:p>
          <a:p>
            <a:r>
              <a:rPr lang="en-US" sz="1900" dirty="0">
                <a:latin typeface="Arial Nova"/>
                <a:cs typeface="Calibri"/>
              </a:rPr>
              <a:t>creation of outdoor classroom space, sensory garden and accessible outdoor pathways</a:t>
            </a:r>
          </a:p>
          <a:p>
            <a:pPr marL="0" indent="0">
              <a:buNone/>
            </a:pPr>
            <a:endParaRPr lang="en-US" sz="1900" dirty="0">
              <a:latin typeface="Arial Nova"/>
              <a:cs typeface="Calibri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accent2"/>
                </a:solidFill>
                <a:latin typeface="Arial Nova"/>
                <a:cs typeface="Calibri"/>
              </a:rPr>
              <a:t>School Enrolment</a:t>
            </a:r>
          </a:p>
          <a:p>
            <a:r>
              <a:rPr lang="en-US" sz="1900" dirty="0">
                <a:latin typeface="Arial Nova"/>
                <a:cs typeface="Calibri"/>
              </a:rPr>
              <a:t>Increase of </a:t>
            </a:r>
            <a:r>
              <a:rPr lang="en-US" sz="1900" dirty="0" err="1">
                <a:latin typeface="Arial Nova"/>
                <a:cs typeface="Calibri"/>
              </a:rPr>
              <a:t>approx</a:t>
            </a:r>
            <a:r>
              <a:rPr lang="en-US" sz="1900" dirty="0">
                <a:latin typeface="Arial Nova"/>
                <a:cs typeface="Calibri"/>
              </a:rPr>
              <a:t> 50 students (525-550 students)</a:t>
            </a:r>
          </a:p>
          <a:p>
            <a:r>
              <a:rPr lang="en-US" sz="1900" dirty="0">
                <a:latin typeface="Arial Nova"/>
                <a:cs typeface="Calibri"/>
              </a:rPr>
              <a:t>55 international students, and newcomer families</a:t>
            </a:r>
          </a:p>
        </p:txBody>
      </p:sp>
      <p:pic>
        <p:nvPicPr>
          <p:cNvPr id="5" name="Picture 4" descr="Abstract blurred public library with bookshelves">
            <a:extLst>
              <a:ext uri="{FF2B5EF4-FFF2-40B4-BE49-F238E27FC236}">
                <a16:creationId xmlns:a16="http://schemas.microsoft.com/office/drawing/2014/main" id="{598F28F7-EC5D-34BB-5FC4-C19147F0A9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90" r="37014" b="4"/>
          <a:stretch/>
        </p:blipFill>
        <p:spPr>
          <a:xfrm>
            <a:off x="7270812" y="10"/>
            <a:ext cx="4921187" cy="68579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CE57D37-C2D0-066B-1AE3-6F424434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24DCA44-89CF-872A-903F-96C50780E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B0CC4F5-AC85-FFFA-7EB5-33C4FCE90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6065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188D61-7356-8E02-29CE-1CD02CC2B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600" b="1" dirty="0">
                <a:solidFill>
                  <a:schemeClr val="accent2"/>
                </a:solidFill>
                <a:cs typeface="Calibri Light"/>
              </a:rPr>
              <a:t>Changes to Food Sharing Program</a:t>
            </a:r>
            <a:endParaRPr lang="en-US" sz="4600" b="1" dirty="0">
              <a:solidFill>
                <a:schemeClr val="accent2"/>
              </a:solidFill>
            </a:endParaRP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25692-4684-35D2-4C41-869DBDE5F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53" y="2872899"/>
            <a:ext cx="4503361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>
                <a:cs typeface="Calibri"/>
              </a:rPr>
              <a:t>Funding shortfall means...</a:t>
            </a:r>
          </a:p>
          <a:p>
            <a:pPr marL="0" indent="0">
              <a:buNone/>
            </a:pPr>
            <a:endParaRPr lang="en-US" sz="2200">
              <a:cs typeface="Calibri"/>
            </a:endParaRPr>
          </a:p>
          <a:p>
            <a:pPr marL="457200" indent="-457200"/>
            <a:r>
              <a:rPr lang="en-US" sz="2200">
                <a:cs typeface="Calibri"/>
              </a:rPr>
              <a:t>Elimination/reduction of single-serve items (cereal packets)</a:t>
            </a:r>
          </a:p>
          <a:p>
            <a:pPr marL="457200" indent="-457200"/>
            <a:r>
              <a:rPr lang="en-US" sz="2200">
                <a:cs typeface="Calibri"/>
              </a:rPr>
              <a:t>Each school will be allocated a finite amount of food</a:t>
            </a:r>
          </a:p>
          <a:p>
            <a:pPr marL="457200" indent="-457200"/>
            <a:r>
              <a:rPr lang="en-US" sz="2200">
                <a:cs typeface="Calibri"/>
              </a:rPr>
              <a:t>Schools have been encouraged to find their own funding sources</a:t>
            </a:r>
          </a:p>
        </p:txBody>
      </p:sp>
      <p:pic>
        <p:nvPicPr>
          <p:cNvPr id="6" name="Picture 5" descr="Assorted vegetables and fruits">
            <a:extLst>
              <a:ext uri="{FF2B5EF4-FFF2-40B4-BE49-F238E27FC236}">
                <a16:creationId xmlns:a16="http://schemas.microsoft.com/office/drawing/2014/main" id="{585FB276-C95D-C611-822C-5B530F0AD6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83" r="11464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2330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reakfast spread">
            <a:extLst>
              <a:ext uri="{FF2B5EF4-FFF2-40B4-BE49-F238E27FC236}">
                <a16:creationId xmlns:a16="http://schemas.microsoft.com/office/drawing/2014/main" id="{3D31ACDF-52CD-F9BD-C9E5-0AEDACB52E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3" r="5119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41001F-04C4-A535-E0A6-431CEE56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Arial Nova"/>
                <a:cs typeface="Calibri Light"/>
              </a:rPr>
              <a:t>So what are we doing about it?</a:t>
            </a:r>
            <a:endParaRPr lang="en-US" sz="4000" b="1" dirty="0">
              <a:solidFill>
                <a:schemeClr val="accent2"/>
              </a:solidFill>
              <a:latin typeface="Arial Nov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5C469-1E0B-5DC6-6311-AE52E560F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8731" y="2021154"/>
            <a:ext cx="4359052" cy="447872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 dirty="0">
                <a:latin typeface="Arial Nova"/>
                <a:cs typeface="Calibri"/>
              </a:rPr>
              <a:t>Food Share Club</a:t>
            </a:r>
          </a:p>
          <a:p>
            <a:r>
              <a:rPr lang="en-US" sz="2400" dirty="0">
                <a:latin typeface="Arial Nova"/>
                <a:cs typeface="Calibri"/>
              </a:rPr>
              <a:t>Community Food Basket</a:t>
            </a:r>
          </a:p>
          <a:p>
            <a:r>
              <a:rPr lang="en-US" sz="2400" dirty="0">
                <a:latin typeface="Arial Nova"/>
                <a:cs typeface="Calibri"/>
              </a:rPr>
              <a:t>Partnerships: School to Community &amp; Giant Tiger</a:t>
            </a:r>
          </a:p>
          <a:p>
            <a:r>
              <a:rPr lang="en-US" sz="2400" dirty="0">
                <a:latin typeface="Arial Nova"/>
                <a:ea typeface="+mn-lt"/>
                <a:cs typeface="+mn-lt"/>
              </a:rPr>
              <a:t>SCS prepared foods 3x per week (potential expansion of programming in </a:t>
            </a:r>
            <a:r>
              <a:rPr lang="en-US" sz="2400" err="1">
                <a:latin typeface="Arial Nova"/>
                <a:ea typeface="+mn-lt"/>
                <a:cs typeface="+mn-lt"/>
              </a:rPr>
              <a:t>servery</a:t>
            </a:r>
            <a:r>
              <a:rPr lang="en-US" sz="2400" dirty="0">
                <a:latin typeface="Arial Nova"/>
                <a:ea typeface="+mn-lt"/>
                <a:cs typeface="+mn-lt"/>
              </a:rPr>
              <a:t>)</a:t>
            </a:r>
          </a:p>
          <a:p>
            <a:r>
              <a:rPr lang="en-US" sz="2400" dirty="0">
                <a:latin typeface="Arial Nova"/>
                <a:cs typeface="Calibri"/>
              </a:rPr>
              <a:t>Pilot use of cafeteria </a:t>
            </a:r>
            <a:r>
              <a:rPr lang="en-US" sz="2400" err="1">
                <a:latin typeface="Arial Nova"/>
                <a:cs typeface="Calibri"/>
              </a:rPr>
              <a:t>servery</a:t>
            </a:r>
            <a:r>
              <a:rPr lang="en-US" sz="2400" dirty="0">
                <a:latin typeface="Arial Nova"/>
                <a:cs typeface="Calibri"/>
              </a:rPr>
              <a:t> for breakfast program</a:t>
            </a:r>
          </a:p>
          <a:p>
            <a:r>
              <a:rPr lang="en-US" sz="2400" dirty="0">
                <a:latin typeface="Arial Nova"/>
                <a:cs typeface="Calibri"/>
              </a:rPr>
              <a:t>Contacting local bakeries, grocery stores, cafes etc. </a:t>
            </a:r>
          </a:p>
        </p:txBody>
      </p:sp>
    </p:spTree>
    <p:extLst>
      <p:ext uri="{BB962C8B-B14F-4D97-AF65-F5344CB8AC3E}">
        <p14:creationId xmlns:p14="http://schemas.microsoft.com/office/powerpoint/2010/main" val="841833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08118F-BAD2-D1B2-4711-70163AD9F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31" y="325369"/>
            <a:ext cx="4792896" cy="1956841"/>
          </a:xfrm>
        </p:spPr>
        <p:txBody>
          <a:bodyPr anchor="b">
            <a:norm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Arial Nova"/>
                <a:cs typeface="Calibri Light"/>
              </a:rPr>
              <a:t>Other initiatives to support students and families</a:t>
            </a:r>
            <a:endParaRPr lang="en-US" sz="5400" b="1" dirty="0">
              <a:solidFill>
                <a:schemeClr val="accent2"/>
              </a:solidFill>
              <a:cs typeface="Calibri Light"/>
            </a:endParaRPr>
          </a:p>
        </p:txBody>
      </p:sp>
      <p:sp>
        <p:nvSpPr>
          <p:cNvPr id="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5AFAA-9EA2-7D49-A9AE-1DACA5414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30" y="2701983"/>
            <a:ext cx="4338839" cy="369940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dirty="0">
                <a:solidFill>
                  <a:schemeClr val="accent2"/>
                </a:solidFill>
                <a:cs typeface="Calibri"/>
              </a:rPr>
              <a:t>Blazer Boutique</a:t>
            </a:r>
            <a:endParaRPr lang="en-US" sz="2200" dirty="0">
              <a:solidFill>
                <a:schemeClr val="accent2"/>
              </a:solidFill>
            </a:endParaRPr>
          </a:p>
          <a:p>
            <a:pPr marL="457200" indent="-457200"/>
            <a:r>
              <a:rPr lang="en-US" sz="2200" dirty="0">
                <a:cs typeface="Calibri"/>
              </a:rPr>
              <a:t>Seasonal clothing, athletic/swim wear, footwear, </a:t>
            </a:r>
            <a:r>
              <a:rPr lang="en-US" sz="2000" dirty="0" err="1">
                <a:ea typeface="+mn-lt"/>
                <a:cs typeface="+mn-lt"/>
              </a:rPr>
              <a:t>pyjamas</a:t>
            </a:r>
            <a:r>
              <a:rPr lang="en-US" sz="2200" dirty="0">
                <a:cs typeface="Calibri"/>
              </a:rPr>
              <a:t>, delicates, and accessories</a:t>
            </a:r>
          </a:p>
          <a:p>
            <a:pPr marL="457200" indent="-457200"/>
            <a:r>
              <a:rPr lang="en-US" sz="2200" dirty="0">
                <a:cs typeface="Calibri"/>
              </a:rPr>
              <a:t>Special occasion wear (semi-formals, job interviews etc.)</a:t>
            </a:r>
          </a:p>
          <a:p>
            <a:pPr marL="457200" indent="-457200"/>
            <a:r>
              <a:rPr lang="en-US" sz="2200" dirty="0">
                <a:cs typeface="Calibri"/>
              </a:rPr>
              <a:t>Expansion to include toiletries, feminine hygiene products, and pantry items</a:t>
            </a:r>
            <a:endParaRPr lang="en-US" sz="2200" dirty="0"/>
          </a:p>
          <a:p>
            <a:pPr marL="0" indent="0">
              <a:buNone/>
            </a:pPr>
            <a:r>
              <a:rPr lang="en-US" sz="2200" dirty="0">
                <a:solidFill>
                  <a:schemeClr val="accent2"/>
                </a:solidFill>
                <a:cs typeface="Calibri"/>
              </a:rPr>
              <a:t>'Student Support' fund</a:t>
            </a:r>
            <a:endParaRPr lang="en-US" dirty="0">
              <a:solidFill>
                <a:schemeClr val="accent2"/>
              </a:solidFill>
            </a:endParaRPr>
          </a:p>
          <a:p>
            <a:pPr marL="457200" indent="-457200"/>
            <a:r>
              <a:rPr lang="en-US" sz="2200" dirty="0">
                <a:cs typeface="Calibri"/>
              </a:rPr>
              <a:t>Donations from parents, school community and Rotary Club</a:t>
            </a:r>
          </a:p>
        </p:txBody>
      </p:sp>
      <p:pic>
        <p:nvPicPr>
          <p:cNvPr id="8" name="Picture 7" descr="Rainbow shirt collars hanging in closet">
            <a:extLst>
              <a:ext uri="{FF2B5EF4-FFF2-40B4-BE49-F238E27FC236}">
                <a16:creationId xmlns:a16="http://schemas.microsoft.com/office/drawing/2014/main" id="{9D77775D-91C4-920C-4BBB-CB7C1A354F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80" r="16865" b="-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10099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F1AE4-4902-0890-7E7E-0464C062C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b="1">
                <a:latin typeface="Arial Nova"/>
                <a:cs typeface="Calibri Light"/>
              </a:rPr>
              <a:t>Upcoming Events</a:t>
            </a:r>
          </a:p>
        </p:txBody>
      </p:sp>
      <p:sp>
        <p:nvSpPr>
          <p:cNvPr id="2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41E6F-2810-3A57-F2E4-2CBD6769C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>
                <a:latin typeface="Arial Nova"/>
                <a:cs typeface="Calibri"/>
              </a:rPr>
              <a:t>We're doing a musical...</a:t>
            </a:r>
            <a:endParaRPr lang="en-US" sz="2400" dirty="0">
              <a:latin typeface="Arial Nova"/>
              <a:cs typeface="Calibri"/>
            </a:endParaRPr>
          </a:p>
          <a:p>
            <a:pPr marL="0" indent="0">
              <a:buNone/>
            </a:pPr>
            <a:r>
              <a:rPr lang="en-US" sz="2400" b="1" dirty="0">
                <a:latin typeface="Arial Nova"/>
                <a:cs typeface="Calibri"/>
              </a:rPr>
              <a:t>High School Musical!!!!</a:t>
            </a:r>
          </a:p>
          <a:p>
            <a:pPr marL="0" indent="0">
              <a:buNone/>
            </a:pPr>
            <a:endParaRPr lang="en-US" sz="2400" b="1" dirty="0">
              <a:solidFill>
                <a:srgbClr val="FFFFFF"/>
              </a:solidFill>
              <a:latin typeface="Arial Nova"/>
              <a:cs typeface="Calibri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accent2"/>
                </a:solidFill>
                <a:latin typeface="Arial Nova"/>
                <a:cs typeface="Calibri"/>
              </a:rPr>
              <a:t>Musical Director:</a:t>
            </a:r>
          </a:p>
          <a:p>
            <a:pPr marL="0" indent="0">
              <a:buNone/>
            </a:pPr>
            <a:r>
              <a:rPr lang="en-US" sz="2400" b="1" dirty="0">
                <a:latin typeface="Arial Nova"/>
                <a:cs typeface="Calibri"/>
              </a:rPr>
              <a:t>Sophia </a:t>
            </a:r>
            <a:r>
              <a:rPr lang="en-US" sz="2400" b="1" err="1">
                <a:latin typeface="Arial Nova"/>
                <a:cs typeface="Calibri"/>
              </a:rPr>
              <a:t>Fabiilli</a:t>
            </a:r>
            <a:r>
              <a:rPr lang="en-US" sz="2400" b="1" dirty="0">
                <a:latin typeface="Arial Nova"/>
                <a:cs typeface="Calibri"/>
              </a:rPr>
              <a:t> </a:t>
            </a:r>
          </a:p>
          <a:p>
            <a:pPr marL="0" indent="0">
              <a:buNone/>
            </a:pPr>
            <a:endParaRPr lang="en-US" sz="2400" b="1" dirty="0">
              <a:latin typeface="Arial Nova"/>
              <a:cs typeface="Calibri"/>
            </a:endParaRP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en-US" sz="2400" b="1" dirty="0">
                <a:latin typeface="Arial Nova"/>
                <a:cs typeface="Calibri"/>
              </a:rPr>
              <a:t>Sponsorship </a:t>
            </a:r>
            <a:r>
              <a:rPr lang="en-US" sz="2400" b="1">
                <a:latin typeface="Arial Nova"/>
                <a:cs typeface="Calibri"/>
              </a:rPr>
              <a:t>package</a:t>
            </a:r>
            <a:r>
              <a:rPr lang="en-US" sz="2400" b="1" dirty="0">
                <a:latin typeface="Arial Nova"/>
                <a:cs typeface="Calibri"/>
              </a:rPr>
              <a:t> 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en-US" sz="2400" b="1" dirty="0">
                <a:latin typeface="Arial Nova"/>
                <a:cs typeface="Calibri"/>
              </a:rPr>
              <a:t>Brainstorming possible donors</a:t>
            </a:r>
            <a:endParaRPr lang="en-US"/>
          </a:p>
        </p:txBody>
      </p:sp>
      <p:pic>
        <p:nvPicPr>
          <p:cNvPr id="5" name="Picture 4" descr="Closed red theater curtains">
            <a:extLst>
              <a:ext uri="{FF2B5EF4-FFF2-40B4-BE49-F238E27FC236}">
                <a16:creationId xmlns:a16="http://schemas.microsoft.com/office/drawing/2014/main" id="{598F28F7-EC5D-34BB-5FC4-C19147F0A9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63" r="1776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64335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Question marks in a line and one question mark is lit">
            <a:extLst>
              <a:ext uri="{FF2B5EF4-FFF2-40B4-BE49-F238E27FC236}">
                <a16:creationId xmlns:a16="http://schemas.microsoft.com/office/drawing/2014/main" id="{F12B8026-6220-0CD4-9BBA-68E2FA4178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118" r="9085" b="1154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45C263-EFEE-6B92-A30C-3ED390B1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08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6" ma:contentTypeDescription="Create a new document." ma:contentTypeScope="" ma:versionID="ac37c1753acd5e330d2062ccec26ea66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340c7101c92c5120abd06486f9454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E0ACF9-0FEF-40E0-B271-A471C37554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FBEBAC-9AB4-4680-BB64-BD24720409A6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D07C16E3-2015-4020-B02F-D4F1FBF2546B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12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BSS SCHOOL COUNCIL   2023-24</vt:lpstr>
      <vt:lpstr>Welcome!  Information Update Q &amp; A School Council nominations   </vt:lpstr>
      <vt:lpstr>Staffing Changes</vt:lpstr>
      <vt:lpstr>Information Update</vt:lpstr>
      <vt:lpstr>Changes to Food Sharing Program</vt:lpstr>
      <vt:lpstr>So what are we doing about it?</vt:lpstr>
      <vt:lpstr>Other initiatives to support students and families</vt:lpstr>
      <vt:lpstr>Upcoming Events</vt:lpstr>
      <vt:lpstr>Questions?</vt:lpstr>
      <vt:lpstr>School Council 2023-24 Call for nominations</vt:lpstr>
      <vt:lpstr>Council Positions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of 20xx</dc:title>
  <dc:creator/>
  <cp:revision>471</cp:revision>
  <dcterms:created xsi:type="dcterms:W3CDTF">2023-06-24T18:50:28Z</dcterms:created>
  <dcterms:modified xsi:type="dcterms:W3CDTF">2023-09-22T15:10:15Z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